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93" r:id="rId2"/>
    <p:sldId id="259" r:id="rId3"/>
    <p:sldId id="322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24" r:id="rId13"/>
    <p:sldId id="339" r:id="rId14"/>
    <p:sldId id="350" r:id="rId15"/>
    <p:sldId id="351" r:id="rId16"/>
    <p:sldId id="323" r:id="rId17"/>
    <p:sldId id="340" r:id="rId18"/>
    <p:sldId id="354" r:id="rId19"/>
    <p:sldId id="352" r:id="rId20"/>
    <p:sldId id="353" r:id="rId21"/>
    <p:sldId id="294" r:id="rId22"/>
    <p:sldId id="326" r:id="rId23"/>
    <p:sldId id="336" r:id="rId24"/>
    <p:sldId id="327" r:id="rId25"/>
    <p:sldId id="355" r:id="rId26"/>
    <p:sldId id="356" r:id="rId27"/>
    <p:sldId id="357" r:id="rId28"/>
    <p:sldId id="328" r:id="rId29"/>
    <p:sldId id="329" r:id="rId30"/>
    <p:sldId id="337" r:id="rId31"/>
    <p:sldId id="338" r:id="rId32"/>
    <p:sldId id="335" r:id="rId33"/>
    <p:sldId id="330" r:id="rId34"/>
    <p:sldId id="331" r:id="rId35"/>
    <p:sldId id="332" r:id="rId36"/>
    <p:sldId id="333" r:id="rId37"/>
    <p:sldId id="334" r:id="rId38"/>
    <p:sldId id="297" r:id="rId3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F21"/>
    <a:srgbClr val="C00000"/>
    <a:srgbClr val="2D2F2D"/>
    <a:srgbClr val="F6882E"/>
    <a:srgbClr val="000000"/>
    <a:srgbClr val="222F64"/>
    <a:srgbClr val="206CE8"/>
    <a:srgbClr val="0033CC"/>
    <a:srgbClr val="0066FF"/>
    <a:srgbClr val="002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5310" autoAdjust="0"/>
  </p:normalViewPr>
  <p:slideViewPr>
    <p:cSldViewPr>
      <p:cViewPr varScale="1">
        <p:scale>
          <a:sx n="108" d="100"/>
          <a:sy n="108" d="100"/>
        </p:scale>
        <p:origin x="14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83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644008" y="2491734"/>
            <a:ext cx="4104456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2D2F2D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088" y="-105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5088" y="-1055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547133" y="1772816"/>
            <a:ext cx="60497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2D2F2D"/>
                </a:solidFill>
                <a:effectLst/>
                <a:latin typeface="Calibri" panose="020F0502020204030204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644008" y="2708920"/>
            <a:ext cx="4104456" cy="1368152"/>
          </a:xfrm>
        </p:spPr>
        <p:txBody>
          <a:bodyPr/>
          <a:lstStyle/>
          <a:p>
            <a:r>
              <a:rPr lang="ko-KR" altLang="en-US" sz="4800" b="1" dirty="0" err="1">
                <a:solidFill>
                  <a:srgbClr val="FA5F21"/>
                </a:solidFill>
              </a:rPr>
              <a:t>최강황백설조</a:t>
            </a:r>
            <a:endParaRPr lang="ko-KR" altLang="en-US" sz="5400" dirty="0"/>
          </a:p>
        </p:txBody>
      </p:sp>
      <p:sp>
        <p:nvSpPr>
          <p:cNvPr id="18" name="직사각형 17"/>
          <p:cNvSpPr/>
          <p:nvPr/>
        </p:nvSpPr>
        <p:spPr>
          <a:xfrm>
            <a:off x="4716016" y="3717032"/>
            <a:ext cx="38413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 승        수       도       재        진      성</a:t>
            </a:r>
            <a:endParaRPr kumimoji="1" lang="en-US" altLang="ko-KR" dirty="0"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dirty="0"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창        형       건       민        우      호</a:t>
            </a:r>
            <a:endParaRPr kumimoji="1" lang="en-US" altLang="ko-KR" dirty="0"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F5B093-5DA2-2A98-AB49-743D9F5B3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18" y="5642992"/>
            <a:ext cx="2166764" cy="121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2F23F8-118C-796E-67DF-08CBA2B314B5}"/>
              </a:ext>
            </a:extLst>
          </p:cNvPr>
          <p:cNvSpPr txBox="1"/>
          <p:nvPr/>
        </p:nvSpPr>
        <p:spPr>
          <a:xfrm>
            <a:off x="4644008" y="4408274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A5F21"/>
                </a:solidFill>
                <a:latin typeface="+mj-lt"/>
              </a:rPr>
              <a:t>S</a:t>
            </a:r>
            <a:r>
              <a:rPr lang="en-US" altLang="ko-KR" sz="4800" b="1" dirty="0">
                <a:latin typeface="+mj-lt"/>
              </a:rPr>
              <a:t>EMI</a:t>
            </a:r>
            <a:r>
              <a:rPr lang="en-US" altLang="ko-KR" sz="4800" b="1" dirty="0">
                <a:solidFill>
                  <a:srgbClr val="FA5F21"/>
                </a:solidFill>
                <a:latin typeface="+mj-lt"/>
              </a:rPr>
              <a:t>P</a:t>
            </a:r>
            <a:r>
              <a:rPr lang="en-US" altLang="ko-KR" sz="4800" b="1" dirty="0">
                <a:latin typeface="+mj-lt"/>
              </a:rPr>
              <a:t>ROJECT</a:t>
            </a:r>
            <a:endParaRPr lang="ko-KR" altLang="en-US" sz="4800" b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ko-KR" altLang="en-US" sz="2000" b="1" i="0" dirty="0"/>
              <a:t>카테고리 별 상품 목록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상품 상세페이지</a:t>
            </a:r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13F53-111E-9866-50EC-6D5A0F238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9" y="1498825"/>
            <a:ext cx="3990762" cy="3617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5ED7A6-A8CF-B4F5-8E1E-36926541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6792"/>
            <a:ext cx="4136300" cy="361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700808"/>
            <a:ext cx="8402525" cy="4968552"/>
          </a:xfrm>
        </p:spPr>
        <p:txBody>
          <a:bodyPr>
            <a:noAutofit/>
          </a:bodyPr>
          <a:lstStyle/>
          <a:p>
            <a:pPr marL="0" indent="0"/>
            <a:r>
              <a:rPr lang="en-US" altLang="ko-KR" sz="2000" b="1" i="0" dirty="0"/>
              <a:t>1-3.  </a:t>
            </a:r>
            <a:r>
              <a:rPr lang="ko-KR" altLang="en-US" sz="2000" b="1" i="0" dirty="0"/>
              <a:t>주요 기능</a:t>
            </a:r>
            <a:endParaRPr lang="en-US" altLang="ko-KR" sz="2000" b="1" i="0" dirty="0"/>
          </a:p>
          <a:p>
            <a:pPr marL="0" indent="0"/>
            <a:r>
              <a:rPr lang="en-US" altLang="ko-KR" sz="1800" b="1" i="0" dirty="0"/>
              <a:t> </a:t>
            </a:r>
          </a:p>
          <a:p>
            <a:pPr marL="0" indent="0"/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관리자 홈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상품관리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통계</a:t>
            </a:r>
            <a:endParaRPr lang="en-US" altLang="ko-KR" sz="2000" b="1" i="0" dirty="0"/>
          </a:p>
          <a:p>
            <a:pPr marL="0" indent="0"/>
            <a:r>
              <a:rPr lang="en-US" altLang="ko-KR" sz="1800" b="1" i="0" dirty="0"/>
              <a:t> </a:t>
            </a:r>
          </a:p>
          <a:p>
            <a:pPr marL="0" indent="0"/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회원정보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회원정보수정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주문정보확인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회원탈퇴</a:t>
            </a:r>
            <a:endParaRPr lang="en-US" altLang="ko-KR" sz="2000" b="1" i="0" dirty="0"/>
          </a:p>
          <a:p>
            <a:pPr marL="0" indent="0"/>
            <a:r>
              <a:rPr lang="en-US" altLang="ko-KR" sz="1800" b="1" i="0" dirty="0"/>
              <a:t> </a:t>
            </a:r>
          </a:p>
          <a:p>
            <a:pPr marL="0" indent="0"/>
            <a:r>
              <a:rPr lang="en-US" altLang="ko-KR" sz="2000" b="1" i="0" dirty="0" err="1"/>
              <a:t>MainPage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로그인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로그아웃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회원가입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상품페이지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상세페이지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구매</a:t>
            </a:r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351049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4031427"/>
            <a:ext cx="4689530" cy="123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ERD (Entity Relationship Diagram)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쿼리문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3095323"/>
            <a:ext cx="5328592" cy="821973"/>
            <a:chOff x="1309442" y="3248110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248110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295496"/>
              <a:ext cx="429714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ERD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33733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91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BA7AD6-5105-0CCA-B464-E306CF99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716"/>
            <a:ext cx="9144000" cy="5850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 ERD (Entity Relationship Diagram)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70737" y="980728"/>
            <a:ext cx="8402525" cy="5653088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2-1.  ERD</a:t>
            </a:r>
            <a:r>
              <a:rPr kumimoji="1" lang="en-US" altLang="ko-KR" sz="2000" b="1" i="0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(Entity Relationship Diagram)</a:t>
            </a:r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154144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2-2.  </a:t>
            </a:r>
            <a:r>
              <a:rPr lang="ko-KR" altLang="en-US" sz="2000" b="1" i="0" dirty="0" err="1"/>
              <a:t>쿼리문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50E78A-072A-B335-137A-53CFD8E42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840252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2-2.  </a:t>
            </a:r>
            <a:r>
              <a:rPr lang="ko-KR" altLang="en-US" sz="2000" b="1" i="0" dirty="0" err="1"/>
              <a:t>쿼리문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42DAB-A4FC-CF72-FC7E-29A94A236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835292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3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3789040"/>
            <a:ext cx="4689530" cy="185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AdminPage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–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백재민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황도건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MyPage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–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설진우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조성호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MainPage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강수형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최승창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2852936"/>
            <a:ext cx="5328592" cy="821973"/>
            <a:chOff x="1309442" y="3248110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248110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392126"/>
              <a:ext cx="429714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업무분담</a:t>
              </a:r>
              <a:endParaRPr kumimoji="1" lang="en-US" altLang="ko-KR" sz="36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33733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3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3.  </a:t>
            </a:r>
            <a:r>
              <a:rPr lang="ko-KR" altLang="en-US" sz="2000" b="1" i="0" dirty="0"/>
              <a:t>업무분담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40121C-22BD-ADB4-C04B-DCF7721AC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3424" y="2503950"/>
            <a:ext cx="4797152" cy="35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44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3-1. 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 err="1"/>
              <a:t>백재민</a:t>
            </a:r>
            <a:r>
              <a:rPr lang="en-US" altLang="ko-KR" sz="2000" b="1" i="0" dirty="0"/>
              <a:t>, </a:t>
            </a:r>
            <a:r>
              <a:rPr lang="ko-KR" altLang="en-US" sz="2000" b="1" i="0" dirty="0" err="1"/>
              <a:t>황도건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관리자 홈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매출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주문현황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회원관리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조회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수정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삭제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주문관리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조회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환불승인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상품관리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조회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통계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성별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연령대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251518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3-2.  </a:t>
            </a:r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: </a:t>
            </a:r>
            <a:r>
              <a:rPr lang="ko-KR" altLang="en-US" sz="2000" b="1" i="0" dirty="0" err="1"/>
              <a:t>설진우</a:t>
            </a:r>
            <a:r>
              <a:rPr lang="en-US" altLang="ko-KR" sz="2000" b="1" i="0" dirty="0"/>
              <a:t>,</a:t>
            </a:r>
            <a:r>
              <a:rPr lang="ko-KR" altLang="en-US" sz="2000" b="1" i="0" dirty="0"/>
              <a:t> 조성호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회원정보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해당 아이디 정보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등급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마일리지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총 구매금액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구매건수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회원정보수정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해당 아이디 정보수정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주문정보확인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해당 아이디 주문정보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환불요청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회원탈퇴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85214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rot="18109418">
            <a:off x="2903798" y="1539112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184204" y="3699009"/>
            <a:ext cx="3636392" cy="506180"/>
            <a:chOff x="1077516" y="999966"/>
            <a:chExt cx="3636392" cy="506180"/>
          </a:xfrm>
        </p:grpSpPr>
        <p:sp>
          <p:nvSpPr>
            <p:cNvPr id="34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1761158" y="1048990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기획 및 스토리보드</a:t>
              </a:r>
              <a:endParaRPr lang="en-US" altLang="ko-KR" sz="2000" b="1" dirty="0">
                <a:solidFill>
                  <a:srgbClr val="2D2F2D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1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184204" y="4472394"/>
            <a:ext cx="3636392" cy="506180"/>
            <a:chOff x="1077516" y="999966"/>
            <a:chExt cx="3636392" cy="506180"/>
          </a:xfrm>
        </p:grpSpPr>
        <p:sp>
          <p:nvSpPr>
            <p:cNvPr id="7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761158" y="1027623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ERD</a:t>
              </a: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2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184204" y="5245779"/>
            <a:ext cx="3636392" cy="506180"/>
            <a:chOff x="1077516" y="999966"/>
            <a:chExt cx="3636392" cy="506180"/>
          </a:xfrm>
        </p:grpSpPr>
        <p:sp>
          <p:nvSpPr>
            <p:cNvPr id="76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1761158" y="1038438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업무분담</a:t>
              </a:r>
              <a:endParaRPr lang="en-US" altLang="ko-KR" sz="2000" b="1" dirty="0">
                <a:solidFill>
                  <a:srgbClr val="2D2F2D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3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184204" y="6019164"/>
            <a:ext cx="3780284" cy="506180"/>
            <a:chOff x="1077516" y="999966"/>
            <a:chExt cx="3780284" cy="506180"/>
          </a:xfrm>
        </p:grpSpPr>
        <p:sp>
          <p:nvSpPr>
            <p:cNvPr id="8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FA5F2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</a:pP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1761158" y="1053678"/>
              <a:ext cx="309664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회원관리</a:t>
              </a:r>
              <a:r>
                <a:rPr lang="en-US" altLang="ko-KR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 </a:t>
              </a:r>
              <a:r>
                <a:rPr lang="ko-KR" altLang="en-US" sz="20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및 구매정보관리</a:t>
              </a:r>
              <a:endParaRPr lang="en-US" altLang="ko-KR" sz="2000" b="1" dirty="0">
                <a:solidFill>
                  <a:srgbClr val="2D2F2D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2D2F2D"/>
                  </a:solidFill>
                  <a:latin typeface="Calibri" panose="020F0502020204030204" pitchFamily="34" charset="0"/>
                  <a:ea typeface="맑은 고딕" pitchFamily="50" charset="-127"/>
                </a:rPr>
                <a:t>0</a:t>
              </a:r>
              <a:r>
                <a:rPr lang="en-US" altLang="ko-KR" sz="2500" b="1" dirty="0">
                  <a:solidFill>
                    <a:srgbClr val="FA5F21"/>
                  </a:solidFill>
                  <a:latin typeface="Calibri" panose="020F0502020204030204" pitchFamily="34" charset="0"/>
                  <a:ea typeface="맑은 고딕" pitchFamily="50" charset="-127"/>
                </a:rPr>
                <a:t>4</a:t>
              </a:r>
              <a:endParaRPr lang="ko-KR" altLang="en-US" sz="2500" b="1" dirty="0">
                <a:solidFill>
                  <a:srgbClr val="FA5F21"/>
                </a:solidFill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25D70E-6318-8930-C598-69059D09B2B1}"/>
              </a:ext>
            </a:extLst>
          </p:cNvPr>
          <p:cNvSpPr txBox="1"/>
          <p:nvPr/>
        </p:nvSpPr>
        <p:spPr>
          <a:xfrm>
            <a:off x="5148064" y="1859340"/>
            <a:ext cx="43001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FA5F21"/>
                </a:solidFill>
                <a:latin typeface="+mj-lt"/>
              </a:rPr>
              <a:t>회</a:t>
            </a:r>
            <a:r>
              <a:rPr lang="ko-KR" altLang="en-US" sz="4800" b="1" dirty="0">
                <a:latin typeface="+mj-lt"/>
              </a:rPr>
              <a:t>원관리 </a:t>
            </a:r>
            <a:r>
              <a:rPr lang="en-US" altLang="ko-KR" sz="4800" b="1" dirty="0">
                <a:solidFill>
                  <a:srgbClr val="FA5F21"/>
                </a:solidFill>
                <a:latin typeface="+mj-lt"/>
              </a:rPr>
              <a:t>&amp;</a:t>
            </a:r>
            <a:endParaRPr lang="en-US" altLang="ko-KR" sz="4800" b="1" dirty="0">
              <a:latin typeface="+mj-lt"/>
            </a:endParaRPr>
          </a:p>
          <a:p>
            <a:r>
              <a:rPr lang="ko-KR" altLang="en-US" sz="4800" b="1" dirty="0">
                <a:solidFill>
                  <a:srgbClr val="FA5F21"/>
                </a:solidFill>
                <a:latin typeface="+mj-lt"/>
              </a:rPr>
              <a:t>구</a:t>
            </a:r>
            <a:r>
              <a:rPr lang="ko-KR" altLang="en-US" sz="4800" b="1" dirty="0">
                <a:latin typeface="+mj-lt"/>
              </a:rPr>
              <a:t>매정보관리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 </a:t>
            </a:r>
            <a:r>
              <a:rPr lang="ko-KR" altLang="en-US" dirty="0"/>
              <a:t>업무분담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3-3.  </a:t>
            </a:r>
            <a:r>
              <a:rPr lang="en-US" altLang="ko-KR" sz="2000" b="1" i="0" dirty="0" err="1"/>
              <a:t>MainPage</a:t>
            </a:r>
            <a:r>
              <a:rPr lang="en-US" altLang="ko-KR" sz="2000" b="1" i="0" dirty="0"/>
              <a:t> : </a:t>
            </a:r>
            <a:r>
              <a:rPr lang="ko-KR" altLang="en-US" sz="2000" b="1" i="0" dirty="0"/>
              <a:t>강수형</a:t>
            </a:r>
            <a:r>
              <a:rPr lang="en-US" altLang="ko-KR" sz="2000" b="1" i="0" dirty="0"/>
              <a:t>, </a:t>
            </a:r>
            <a:r>
              <a:rPr lang="ko-KR" altLang="en-US" sz="2000" b="1" i="0" dirty="0" err="1"/>
              <a:t>최승창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로그인</a:t>
            </a:r>
            <a:r>
              <a:rPr lang="en-US" altLang="ko-KR" sz="2000" b="1" i="0" dirty="0"/>
              <a:t>&amp;</a:t>
            </a:r>
            <a:r>
              <a:rPr lang="ko-KR" altLang="en-US" sz="2000" b="1" i="0"/>
              <a:t>로그아웃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회원가입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상품페이지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상세페이지 </a:t>
            </a:r>
            <a:r>
              <a:rPr lang="en-US" altLang="ko-KR" sz="2000" b="1" i="0" dirty="0"/>
              <a:t>: </a:t>
            </a:r>
            <a:r>
              <a:rPr lang="ko-KR" altLang="en-US" sz="2000" b="1" i="0" dirty="0"/>
              <a:t>카테고리 별 상품 목록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검색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구매</a:t>
            </a:r>
            <a:endParaRPr lang="en-US" altLang="ko-KR" sz="2000" b="1" i="0" dirty="0"/>
          </a:p>
        </p:txBody>
      </p:sp>
    </p:spTree>
    <p:extLst>
      <p:ext uri="{BB962C8B-B14F-4D97-AF65-F5344CB8AC3E}">
        <p14:creationId xmlns:p14="http://schemas.microsoft.com/office/powerpoint/2010/main" val="3248334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1920" y="3645024"/>
            <a:ext cx="6084168" cy="308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Header – Login, Logout,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AdminPage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MyPage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Main 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상품페이지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상품상세정보페이지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Footer 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제휴 및 민원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MyPage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회원정보수정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주문확인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탈퇴</a:t>
            </a:r>
            <a:endParaRPr kumimoji="1" lang="en-US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20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AdminPage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–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회원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주문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상품</a:t>
            </a:r>
            <a:r>
              <a:rPr kumimoji="1" lang="en-US" altLang="ko-KR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0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통계 관리</a:t>
            </a:r>
            <a:endParaRPr kumimoji="1" lang="ko-KR" altLang="ko-KR" sz="20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2852936"/>
            <a:ext cx="5544616" cy="821973"/>
            <a:chOff x="1309442" y="3248110"/>
            <a:chExt cx="5544616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248110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392126"/>
              <a:ext cx="45131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회원관리</a:t>
              </a:r>
              <a:r>
                <a:rPr kumimoji="1" lang="en-US" altLang="ko-KR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및</a:t>
              </a:r>
              <a:r>
                <a:rPr kumimoji="1" lang="en-US" altLang="ko-KR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구매정보관리</a:t>
              </a:r>
              <a:endParaRPr kumimoji="1" lang="en-US" altLang="ko-KR" sz="36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33733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4-1.  Header</a:t>
            </a:r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카테고리 선택 시 해당 상품들 출력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                                               Login</a:t>
            </a:r>
            <a:r>
              <a:rPr lang="ko-KR" altLang="en-US" sz="2000" b="1" i="0" dirty="0"/>
              <a:t> 버튼 클릭 시 </a:t>
            </a:r>
            <a:r>
              <a:rPr lang="ko-KR" altLang="en-US" sz="2000" b="1" i="0" dirty="0" err="1"/>
              <a:t>로그인폼</a:t>
            </a:r>
            <a:r>
              <a:rPr lang="ko-KR" altLang="en-US" sz="2000" b="1" i="0" dirty="0"/>
              <a:t>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en-US" altLang="ko-KR" sz="2000" b="1" i="0" dirty="0"/>
              <a:t>                                               </a:t>
            </a:r>
            <a:r>
              <a:rPr lang="ko-KR" altLang="en-US" sz="2000" b="1" i="0" dirty="0"/>
              <a:t>로그인 성공 시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또는 </a:t>
            </a:r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버튼 출력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788A3-661B-EAF1-AD9C-536B86D14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" y="4365104"/>
            <a:ext cx="8227771" cy="482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16E3AB-32D0-781A-AC6E-6BE365801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863875"/>
            <a:ext cx="8198286" cy="4445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3E941-10BC-F47A-F0E1-4B4A88630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847729"/>
            <a:ext cx="8126276" cy="463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6923E9-B56D-9D1E-3607-7AE0710C6F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" y="3068960"/>
            <a:ext cx="2277161" cy="224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7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4-1.  Header</a:t>
            </a:r>
          </a:p>
          <a:p>
            <a:pPr marL="0" indent="0"/>
            <a:r>
              <a:rPr lang="en-US" altLang="ko-KR" sz="2000" b="1" i="0" dirty="0"/>
              <a:t>Login </a:t>
            </a:r>
            <a:r>
              <a:rPr lang="ko-KR" altLang="en-US" sz="2000" b="1" i="0" dirty="0"/>
              <a:t>폼에서 회원가입을 누르면 회원가입 폼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정규식을 다 통과하면 가입 완료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6923E9-B56D-9D1E-3607-7AE0710C6F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55" y="2996952"/>
            <a:ext cx="3471880" cy="3600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54A53B-AED3-659D-48B2-B259BDEDA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844824"/>
            <a:ext cx="2731663" cy="482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8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4-2.  Main</a:t>
            </a:r>
          </a:p>
          <a:p>
            <a:pPr marL="0" indent="0"/>
            <a:r>
              <a:rPr lang="ko-KR" altLang="en-US" sz="2000" b="1" i="0" dirty="0"/>
              <a:t>이 부분은 동적으로 처리해서 상황에 맞는 컨텐츠를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 err="1"/>
              <a:t>에디터픽은</a:t>
            </a:r>
            <a:r>
              <a:rPr lang="ko-KR" altLang="en-US" sz="2000" b="1" i="0" dirty="0"/>
              <a:t> 전략적인 상품 추천 공간으로 활용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26679D-BE50-1C9F-8B2A-B46B55DEFF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2852936"/>
            <a:ext cx="6984776" cy="35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42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4-2.  Main</a:t>
            </a:r>
          </a:p>
          <a:p>
            <a:pPr marL="0" indent="0"/>
            <a:r>
              <a:rPr lang="ko-KR" altLang="en-US" sz="2000" b="1" i="0" dirty="0"/>
              <a:t>카테고리 별로 상품들 출력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6A6BC-09E6-FB7B-6D56-6EDFAC3BF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920"/>
            <a:ext cx="9144000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99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4-2.  Main</a:t>
            </a:r>
          </a:p>
          <a:p>
            <a:pPr marL="0" indent="0"/>
            <a:r>
              <a:rPr lang="ko-KR" altLang="en-US" sz="2000" b="1" i="0" dirty="0"/>
              <a:t>상품 </a:t>
            </a:r>
            <a:r>
              <a:rPr lang="en-US" altLang="ko-KR" sz="2000" b="1" i="0" dirty="0"/>
              <a:t>View</a:t>
            </a:r>
            <a:r>
              <a:rPr lang="ko-KR" altLang="en-US" sz="2000" b="1" i="0" dirty="0"/>
              <a:t>를 누르면 상품 상세정보 출력</a:t>
            </a:r>
            <a:endParaRPr lang="en-US" altLang="ko-KR" sz="2000" b="1" i="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BAB84A-4184-68D8-878C-678459474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637"/>
            <a:ext cx="9144000" cy="385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19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4-2.  Main</a:t>
            </a:r>
          </a:p>
          <a:p>
            <a:pPr marL="0" indent="0"/>
            <a:r>
              <a:rPr lang="ko-KR" altLang="en-US" sz="2000" b="1" i="0" dirty="0"/>
              <a:t>구매 수량을 입력 한 뒤 </a:t>
            </a:r>
            <a:r>
              <a:rPr lang="en-US" altLang="ko-KR" sz="2000" b="1" i="0" dirty="0"/>
              <a:t>Buy </a:t>
            </a:r>
            <a:r>
              <a:rPr lang="ko-KR" altLang="en-US" sz="2000" b="1" i="0" dirty="0"/>
              <a:t>버튼을 누르면 구매 완료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하지만 구매 수량이 남아 있는 재고보다 많으면 구매 실패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EF9D15-E8C5-DF7E-E3C4-EDCD05597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6" y="2420888"/>
            <a:ext cx="4121362" cy="1092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70EA39-CBC4-378A-56D6-59290EEE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6" y="4211576"/>
            <a:ext cx="4153113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8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4-3.  Footer</a:t>
            </a:r>
          </a:p>
          <a:p>
            <a:pPr marL="0" indent="0"/>
            <a:r>
              <a:rPr lang="ko-KR" altLang="en-US" sz="2000" b="1" i="0" dirty="0" err="1"/>
              <a:t>앰버서더들의</a:t>
            </a:r>
            <a:r>
              <a:rPr lang="ko-KR" altLang="en-US" sz="2000" b="1" i="0" dirty="0"/>
              <a:t> </a:t>
            </a:r>
            <a:r>
              <a:rPr lang="en-US" altLang="ko-KR" sz="2000" b="1" i="0" dirty="0"/>
              <a:t>SNS, </a:t>
            </a:r>
            <a:r>
              <a:rPr lang="ko-KR" altLang="en-US" sz="2000" b="1" i="0" dirty="0"/>
              <a:t>제휴사 광고 링크가 있다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E5BFE-FE09-7E57-65C5-783B9C6E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182"/>
            <a:ext cx="9144000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4-4.  </a:t>
            </a:r>
            <a:r>
              <a:rPr lang="en-US" altLang="ko-KR" sz="2000" b="1" i="0" dirty="0" err="1"/>
              <a:t>MyPage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마이페이지 홈은 회원의 정보가 나오며</a:t>
            </a:r>
            <a:r>
              <a:rPr lang="en-US" altLang="ko-KR" sz="2000" b="1" i="0" dirty="0"/>
              <a:t>,</a:t>
            </a:r>
          </a:p>
          <a:p>
            <a:pPr marL="0" indent="0"/>
            <a:r>
              <a:rPr lang="ko-KR" altLang="en-US" sz="2000" b="1" i="0" dirty="0"/>
              <a:t>총 구매금액에 따라 등급이 변경된다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5C2913-C605-3B0E-316A-E38A040F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4" y="3068960"/>
            <a:ext cx="9144000" cy="28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3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54470" y="3603379"/>
            <a:ext cx="4689530" cy="2201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400" b="1" dirty="0" err="1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컨셉설정</a:t>
            </a:r>
            <a:endParaRPr kumimoji="1" lang="en-US" altLang="ko-KR" sz="24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스토리보드</a:t>
            </a:r>
            <a:endParaRPr kumimoji="1" lang="en-US" altLang="ko-KR" sz="24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4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rPr>
              <a:t> 주요 기능</a:t>
            </a:r>
            <a:endParaRPr kumimoji="1" lang="en-US" altLang="ko-KR" sz="2400" b="1" dirty="0">
              <a:solidFill>
                <a:srgbClr val="4C4143"/>
              </a:solidFill>
              <a:latin typeface="Calibri" panose="020F0502020204030204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47864" y="2879157"/>
            <a:ext cx="5328592" cy="821973"/>
            <a:chOff x="1309442" y="3058307"/>
            <a:chExt cx="5328592" cy="821973"/>
          </a:xfrm>
        </p:grpSpPr>
        <p:sp>
          <p:nvSpPr>
            <p:cNvPr id="9" name="직사각형 8"/>
            <p:cNvSpPr/>
            <p:nvPr/>
          </p:nvSpPr>
          <p:spPr>
            <a:xfrm rot="18900000">
              <a:off x="1309442" y="3058307"/>
              <a:ext cx="821973" cy="821973"/>
            </a:xfrm>
            <a:prstGeom prst="rect">
              <a:avLst/>
            </a:prstGeom>
            <a:solidFill>
              <a:srgbClr val="FA5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ea typeface="맑은 고딕" pitchFamily="50" charset="-127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340892" y="3176102"/>
              <a:ext cx="429714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4C4143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기획 및 스토리보드</a:t>
              </a:r>
              <a:endParaRPr kumimoji="1" lang="en-US" altLang="ko-KR" sz="3600" b="1" dirty="0">
                <a:solidFill>
                  <a:srgbClr val="4C4143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12286" y="313162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106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4-4.  </a:t>
            </a:r>
            <a:r>
              <a:rPr lang="en-US" altLang="ko-KR" sz="2000" b="1" i="0" dirty="0" err="1"/>
              <a:t>MyPage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일반회원이나 관리자 모두 하나의 </a:t>
            </a:r>
            <a:r>
              <a:rPr lang="en-US" altLang="ko-KR" sz="2000" b="1" i="0" dirty="0"/>
              <a:t>Modify</a:t>
            </a:r>
            <a:r>
              <a:rPr lang="ko-KR" altLang="en-US" sz="2000" b="1" i="0" dirty="0"/>
              <a:t>폼을 사용하는데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일반회원과 관리자가 수정 가능한 항목을 다르게 처리했다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C297-040E-8512-B7AE-6EB974DAC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97" y="2924944"/>
            <a:ext cx="269260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1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4-4.  </a:t>
            </a:r>
            <a:r>
              <a:rPr lang="en-US" altLang="ko-KR" sz="2000" b="1" i="0" dirty="0" err="1"/>
              <a:t>MyPage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회원탈퇴를 누르면 약관이 나오고</a:t>
            </a:r>
            <a:r>
              <a:rPr lang="en-US" altLang="ko-KR" sz="2000" b="1" i="0" dirty="0"/>
              <a:t>,</a:t>
            </a:r>
          </a:p>
          <a:p>
            <a:pPr marL="0" indent="0"/>
            <a:r>
              <a:rPr lang="ko-KR" altLang="en-US" sz="2000" b="1" i="0" dirty="0"/>
              <a:t>약관에 동의한 뒤 비밀번호를 입력해야 탈퇴가 가능하다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E85E8A-97B0-CA82-737E-F0554231E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1334"/>
            <a:ext cx="9144000" cy="39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56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admin </a:t>
            </a:r>
            <a:r>
              <a:rPr lang="ko-KR" altLang="en-US" sz="2000" b="1" i="0" dirty="0"/>
              <a:t>아이디로 로그인 한 뒤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버튼으로 관리자 페이지 이동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관리자 홈 화면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A129C5-5032-E981-52E1-1CBFF5416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8355"/>
            <a:ext cx="9144000" cy="35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1800" b="1" i="0" dirty="0"/>
              <a:t>4-5.  </a:t>
            </a:r>
            <a:r>
              <a:rPr lang="en-US" altLang="ko-KR" sz="1800" b="1" i="0" dirty="0" err="1"/>
              <a:t>AdminPage</a:t>
            </a:r>
            <a:endParaRPr lang="en-US" altLang="ko-KR" sz="1800" b="1" i="0" dirty="0"/>
          </a:p>
          <a:p>
            <a:pPr marL="0" indent="0"/>
            <a:r>
              <a:rPr lang="ko-KR" altLang="en-US" sz="1800" b="1" i="0" dirty="0"/>
              <a:t>회원관리를 클릭하면 회원정보 조회 리스트가 출력</a:t>
            </a:r>
            <a:r>
              <a:rPr lang="en-US" altLang="ko-KR" sz="1800" b="1" i="0" dirty="0"/>
              <a:t>.</a:t>
            </a:r>
          </a:p>
          <a:p>
            <a:pPr marL="0" indent="0"/>
            <a:r>
              <a:rPr lang="ko-KR" altLang="en-US" sz="1800" b="1" i="0" dirty="0"/>
              <a:t>우측상단에는 검색기능이 있고</a:t>
            </a:r>
            <a:r>
              <a:rPr lang="en-US" altLang="ko-KR" sz="1800" b="1" i="0" dirty="0"/>
              <a:t>, </a:t>
            </a:r>
            <a:r>
              <a:rPr lang="ko-KR" altLang="en-US" sz="1800" b="1" i="0" dirty="0"/>
              <a:t>리스트를 클릭하면 해당 회원 정보 수정 가능</a:t>
            </a:r>
            <a:r>
              <a:rPr lang="en-US" altLang="ko-KR" sz="1800" b="1" i="0" dirty="0"/>
              <a:t>.</a:t>
            </a:r>
            <a:r>
              <a:rPr lang="ko-KR" altLang="en-US" sz="1800" b="1" i="0" dirty="0"/>
              <a:t> </a:t>
            </a:r>
            <a:endParaRPr lang="en-US" altLang="ko-KR" sz="18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401A2-87D4-D254-6C60-6DFCFD835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575"/>
            <a:ext cx="9144000" cy="34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8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리스트를 클릭하면 해당 회원의 정보가 자동으로 불러와지고</a:t>
            </a:r>
            <a:r>
              <a:rPr lang="en-US" altLang="ko-KR" sz="2000" b="1" i="0" dirty="0"/>
              <a:t>,</a:t>
            </a:r>
          </a:p>
          <a:p>
            <a:pPr marL="0" indent="0"/>
            <a:r>
              <a:rPr lang="ko-KR" altLang="en-US" sz="2000" b="1" i="0" dirty="0"/>
              <a:t>정보 수정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회원삭제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취소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보던 리스트로 </a:t>
            </a:r>
            <a:r>
              <a:rPr lang="ko-KR" altLang="en-US" sz="2000" b="1" i="0" dirty="0" err="1"/>
              <a:t>돌아감</a:t>
            </a:r>
            <a:r>
              <a:rPr lang="en-US" altLang="ko-KR" sz="2000" b="1" i="0" dirty="0"/>
              <a:t>) </a:t>
            </a:r>
            <a:r>
              <a:rPr lang="ko-KR" altLang="en-US" sz="2000" b="1" i="0" dirty="0"/>
              <a:t>기능이 있다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D388C-DE15-462E-D089-A4C87C7A5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636912"/>
            <a:ext cx="3062217" cy="41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1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주문관리를 클릭하면 주문정보 조회 리스트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환불대기이면서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주문번호가 빠를 수록 상단에 노출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리스트를 클릭하면 환불 승인 페이지로 이동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EF3856-E187-BEC1-D470-B786749AA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31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상품관리를 클릭하면 상품정보 조회 리스트 출력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036FA9-DA65-63BB-2CA8-1A7FBB0C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86044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6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 </a:t>
            </a:r>
            <a:r>
              <a:rPr lang="ko-KR" altLang="en-US" dirty="0"/>
              <a:t>회원관리 및 구매정보관리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4-5.  </a:t>
            </a:r>
            <a:r>
              <a:rPr lang="en-US" altLang="ko-KR" sz="2000" b="1" i="0" dirty="0" err="1"/>
              <a:t>AdminPage</a:t>
            </a:r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통계를 클릭하면 회원 전체 통계가 그래프로 출력</a:t>
            </a:r>
            <a:r>
              <a:rPr lang="en-US" altLang="ko-KR" sz="2000" b="1" i="0" dirty="0"/>
              <a:t>.</a:t>
            </a:r>
          </a:p>
          <a:p>
            <a:pPr marL="0" indent="0"/>
            <a:r>
              <a:rPr lang="ko-KR" altLang="en-US" sz="2000" b="1" i="0" dirty="0"/>
              <a:t>상품번호를 입력하면 해당 상품을 구매한 회원들의 통계가 출력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F52DC-126B-7995-69A9-142DC2BA0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78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47133" y="1556792"/>
            <a:ext cx="6049735" cy="1224136"/>
          </a:xfrm>
        </p:spPr>
        <p:txBody>
          <a:bodyPr/>
          <a:lstStyle/>
          <a:p>
            <a:r>
              <a:rPr lang="en-US" altLang="ko-KR">
                <a:solidFill>
                  <a:srgbClr val="FA5F21"/>
                </a:solidFill>
              </a:rPr>
              <a:t>T</a:t>
            </a:r>
            <a:r>
              <a:rPr lang="en-US" altLang="ko-KR"/>
              <a:t>HANK </a:t>
            </a:r>
            <a:r>
              <a:rPr lang="en-US" altLang="ko-KR">
                <a:solidFill>
                  <a:srgbClr val="FA5F21"/>
                </a:solidFill>
              </a:rPr>
              <a:t>Y</a:t>
            </a:r>
            <a:r>
              <a:rPr lang="en-US" altLang="ko-KR"/>
              <a:t>OU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25088" y="1484784"/>
            <a:ext cx="8672973" cy="4881686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1-1.  </a:t>
            </a:r>
            <a:r>
              <a:rPr lang="ko-KR" altLang="en-US" sz="2000" b="1" i="0" dirty="0" err="1"/>
              <a:t>컨셉설정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20~30</a:t>
            </a:r>
            <a:r>
              <a:rPr lang="ko-KR" altLang="en-US" sz="2000" b="1" i="0" dirty="0"/>
              <a:t>대가 주력 타겟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en-US" altLang="ko-KR" sz="2000" b="1" i="0" dirty="0"/>
              <a:t>5</a:t>
            </a:r>
            <a:r>
              <a:rPr lang="ko-KR" altLang="en-US" sz="2000" b="1" i="0" dirty="0"/>
              <a:t>가지 카테고리 전문</a:t>
            </a:r>
            <a:r>
              <a:rPr lang="en-US" altLang="ko-KR" sz="2000" b="1" i="0" dirty="0"/>
              <a:t>.</a:t>
            </a:r>
          </a:p>
          <a:p>
            <a:pPr marL="0" indent="0"/>
            <a:endParaRPr lang="en-US" altLang="ko-KR" sz="2000" b="1" i="0" dirty="0"/>
          </a:p>
          <a:p>
            <a:pPr marL="0" indent="0"/>
            <a:r>
              <a:rPr lang="ko-KR" altLang="en-US" sz="2000" b="1" i="0" dirty="0"/>
              <a:t>고급화전략</a:t>
            </a:r>
            <a:r>
              <a:rPr lang="en-US" altLang="ko-KR" sz="2000" b="1" i="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68C53-C3C2-077A-3707-A3E1BFD61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9" y="949600"/>
            <a:ext cx="6300192" cy="59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ko-KR" altLang="en-US" sz="2000" b="1" i="0" dirty="0"/>
              <a:t>인덱스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로그인 전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후</a:t>
            </a:r>
            <a:r>
              <a:rPr lang="en-US" altLang="ko-KR" sz="2000" b="1" i="0" dirty="0"/>
              <a:t>, </a:t>
            </a:r>
            <a:r>
              <a:rPr lang="ko-KR" altLang="en-US" sz="2000" b="1" i="0" dirty="0" err="1"/>
              <a:t>로그인폼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회원가입폼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EE8933-E8F5-8490-D076-5B083B38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83618"/>
            <a:ext cx="4229523" cy="2718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94E3D7-0A05-0389-61CB-CDCC5932A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94" y="1283618"/>
            <a:ext cx="4033592" cy="2783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DD5F2F-BC37-AF93-9E70-61420311D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2" y="4012493"/>
            <a:ext cx="4029938" cy="2718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CD0E8B-E429-D92D-D409-34618CD8C9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875906"/>
            <a:ext cx="3506528" cy="2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2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en-US" altLang="ko-KR" sz="2000" b="1" i="0" dirty="0" err="1"/>
              <a:t>AdminPage</a:t>
            </a:r>
            <a:r>
              <a:rPr lang="ko-KR" altLang="en-US" sz="2000" b="1" i="0" dirty="0"/>
              <a:t> 메인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주문정보관리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75E31-13F9-A60C-93F0-B6A8EC089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0" y="1268760"/>
            <a:ext cx="3826684" cy="3034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220CEB-08CE-6A13-1363-4217062394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99" y="1429092"/>
            <a:ext cx="3442770" cy="2835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06E27-37B0-C864-AD41-92C2ED509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0" y="4184408"/>
            <a:ext cx="3586786" cy="26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상품관리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통계</a:t>
            </a:r>
            <a:endParaRPr lang="en-US" altLang="ko-KR" sz="2000" b="1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00DE7-61C6-1B25-D629-4B5EDB8D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623676"/>
            <a:ext cx="3600400" cy="3312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24D018-A71B-3071-53BE-25F01A6FB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90561"/>
            <a:ext cx="3077707" cy="33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2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ko-KR" altLang="en-US" sz="2000" b="1" i="0" dirty="0"/>
              <a:t>관리자</a:t>
            </a:r>
            <a:r>
              <a:rPr lang="en-US" altLang="ko-KR" sz="2000" b="1" i="0" dirty="0"/>
              <a:t>&amp;</a:t>
            </a:r>
            <a:r>
              <a:rPr lang="ko-KR" altLang="en-US" sz="2000" b="1" i="0" dirty="0"/>
              <a:t>유저 </a:t>
            </a:r>
            <a:r>
              <a:rPr lang="en-US" altLang="ko-KR" sz="2000" b="1" i="0" dirty="0"/>
              <a:t>Modify, </a:t>
            </a:r>
            <a:r>
              <a:rPr lang="en-US" altLang="ko-KR" sz="2000" b="1" i="0" dirty="0" err="1"/>
              <a:t>AdminPage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환불처리</a:t>
            </a:r>
            <a:endParaRPr lang="en-US" altLang="ko-KR" sz="2000" b="1" i="0" dirty="0"/>
          </a:p>
          <a:p>
            <a:pPr marL="0" indent="0"/>
            <a:endParaRPr lang="en-US" altLang="ko-KR" sz="2000" b="1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97E3-D22F-ECED-5428-A07021B94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62472"/>
            <a:ext cx="3835912" cy="3406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6286B-9403-D385-8FF3-61C69D40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15" y="1340768"/>
            <a:ext cx="4214250" cy="35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 </a:t>
            </a:r>
            <a:r>
              <a:rPr lang="ko-KR" altLang="en-US" dirty="0"/>
              <a:t>기획 및 스토리보드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908720"/>
            <a:ext cx="8402525" cy="545775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2000" b="1" i="0" dirty="0"/>
              <a:t>1-2.  </a:t>
            </a:r>
            <a:r>
              <a:rPr lang="ko-KR" altLang="en-US" sz="2000" b="1" i="0" dirty="0"/>
              <a:t>스토리보드</a:t>
            </a:r>
            <a:r>
              <a:rPr lang="en-US" altLang="ko-KR" sz="2000" b="1" i="0" dirty="0"/>
              <a:t>(</a:t>
            </a:r>
            <a:r>
              <a:rPr lang="ko-KR" altLang="en-US" sz="2000" b="1" i="0" dirty="0"/>
              <a:t>초안</a:t>
            </a:r>
            <a:r>
              <a:rPr lang="en-US" altLang="ko-KR" sz="2000" b="1" i="0" dirty="0"/>
              <a:t>) : </a:t>
            </a:r>
            <a:r>
              <a:rPr lang="en-US" altLang="ko-KR" sz="2000" b="1" i="0" dirty="0" err="1"/>
              <a:t>MyPage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메인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주문정보확인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회원탈퇴</a:t>
            </a:r>
            <a:endParaRPr lang="en-US" altLang="ko-KR" sz="2000" b="1" i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869287-E1BA-F030-60D3-AD242F59C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5" y="1266062"/>
            <a:ext cx="3566851" cy="2777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6454CA-4ACE-4B3A-36D0-B0BF57C278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8" y="4005064"/>
            <a:ext cx="3566851" cy="2813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C7835B-FF98-C676-B94E-8F68EE1B6F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97" y="1251903"/>
            <a:ext cx="3689835" cy="27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6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10440</TotalTime>
  <Words>781</Words>
  <Application>Microsoft Office PowerPoint</Application>
  <PresentationFormat>화면 슬라이드 쇼(4:3)</PresentationFormat>
  <Paragraphs>175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Arial</vt:lpstr>
      <vt:lpstr>맑은 고딕</vt:lpstr>
      <vt:lpstr>Calibri Light</vt:lpstr>
      <vt:lpstr>Calibri</vt:lpstr>
      <vt:lpstr>굴림체</vt:lpstr>
      <vt:lpstr>Office 테마</vt:lpstr>
      <vt:lpstr>최강황백설조</vt:lpstr>
      <vt:lpstr>PowerPoint 프레젠테이션</vt:lpstr>
      <vt:lpstr>PowerPoint 프레젠테이션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01   기획 및 스토리보드</vt:lpstr>
      <vt:lpstr>PowerPoint 프레젠테이션</vt:lpstr>
      <vt:lpstr>02   ERD (Entity Relationship Diagram)</vt:lpstr>
      <vt:lpstr>01   기획 및 스토리보드</vt:lpstr>
      <vt:lpstr>01   기획 및 스토리보드</vt:lpstr>
      <vt:lpstr>PowerPoint 프레젠테이션</vt:lpstr>
      <vt:lpstr>03   업무분담</vt:lpstr>
      <vt:lpstr>03   업무분담</vt:lpstr>
      <vt:lpstr>03   업무분담</vt:lpstr>
      <vt:lpstr>03   업무분담</vt:lpstr>
      <vt:lpstr>PowerPoint 프레젠테이션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04   회원관리 및 구매정보관리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1340</cp:lastModifiedBy>
  <cp:revision>124</cp:revision>
  <dcterms:created xsi:type="dcterms:W3CDTF">2010-02-01T08:03:16Z</dcterms:created>
  <dcterms:modified xsi:type="dcterms:W3CDTF">2022-11-18T08:23:58Z</dcterms:modified>
  <cp:category>www.slidemembers.com</cp:category>
</cp:coreProperties>
</file>